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256" r:id="rId3"/>
    <p:sldId id="289"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7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1900" b="0" i="0">
                <a:solidFill>
                  <a:srgbClr val="6F2F9F"/>
                </a:solidFill>
                <a:latin typeface="Arial Black"/>
                <a:cs typeface="Arial Black"/>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0814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6F2F9F"/>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6F2F9F"/>
                </a:solidFill>
                <a:latin typeface="Arial Black"/>
                <a:cs typeface="Arial Black"/>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6F2F9F"/>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9025" y="143724"/>
            <a:ext cx="3312496" cy="426912"/>
          </a:xfrm>
          <a:prstGeom prst="rect">
            <a:avLst/>
          </a:prstGeom>
        </p:spPr>
        <p:txBody>
          <a:bodyPr wrap="square" lIns="0" tIns="0" rIns="0" bIns="0">
            <a:spAutoFit/>
          </a:bodyPr>
          <a:lstStyle>
            <a:lvl1pPr>
              <a:defRPr sz="2774" b="0" i="0">
                <a:solidFill>
                  <a:srgbClr val="3333B2"/>
                </a:solidFill>
                <a:latin typeface="Tahoma"/>
                <a:cs typeface="Tahoma"/>
              </a:defRPr>
            </a:lvl1pPr>
          </a:lstStyle>
          <a:p>
            <a:endParaRPr/>
          </a:p>
        </p:txBody>
      </p:sp>
      <p:sp>
        <p:nvSpPr>
          <p:cNvPr id="3" name="Holder 3"/>
          <p:cNvSpPr>
            <a:spLocks noGrp="1"/>
          </p:cNvSpPr>
          <p:nvPr>
            <p:ph type="subTitle" idx="4"/>
          </p:nvPr>
        </p:nvSpPr>
        <p:spPr>
          <a:xfrm>
            <a:off x="688848" y="4614260"/>
            <a:ext cx="7763583" cy="335476"/>
          </a:xfrm>
          <a:prstGeom prst="rect">
            <a:avLst/>
          </a:prstGeom>
        </p:spPr>
        <p:txBody>
          <a:bodyPr wrap="square" lIns="0" tIns="0" rIns="0" bIns="0">
            <a:spAutoFit/>
          </a:bodyPr>
          <a:lstStyle>
            <a:lvl1pPr>
              <a:defRPr sz="218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5973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143724"/>
            <a:ext cx="6418433" cy="426912"/>
          </a:xfrm>
        </p:spPr>
        <p:txBody>
          <a:bodyPr lIns="0" tIns="0" rIns="0" bIns="0"/>
          <a:lstStyle>
            <a:lvl1pPr>
              <a:defRPr sz="2774" b="0" i="0">
                <a:solidFill>
                  <a:srgbClr val="3333B2"/>
                </a:solidFill>
                <a:latin typeface="Tahoma"/>
                <a:cs typeface="Tahoma"/>
              </a:defRPr>
            </a:lvl1pPr>
          </a:lstStyle>
          <a:p>
            <a:endParaRPr/>
          </a:p>
        </p:txBody>
      </p:sp>
      <p:sp>
        <p:nvSpPr>
          <p:cNvPr id="3" name="Holder 3"/>
          <p:cNvSpPr>
            <a:spLocks noGrp="1"/>
          </p:cNvSpPr>
          <p:nvPr>
            <p:ph type="body" idx="1"/>
          </p:nvPr>
        </p:nvSpPr>
        <p:spPr>
          <a:xfrm>
            <a:off x="836940" y="1826742"/>
            <a:ext cx="7665342" cy="335476"/>
          </a:xfrm>
        </p:spPr>
        <p:txBody>
          <a:bodyPr lIns="0" tIns="0" rIns="0" bIns="0"/>
          <a:lstStyle>
            <a:lvl1pPr>
              <a:defRPr sz="218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65910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143724"/>
            <a:ext cx="6418433" cy="426912"/>
          </a:xfrm>
        </p:spPr>
        <p:txBody>
          <a:bodyPr lIns="0" tIns="0" rIns="0" bIns="0"/>
          <a:lstStyle>
            <a:lvl1pPr>
              <a:defRPr sz="2774" b="0" i="0">
                <a:solidFill>
                  <a:srgbClr val="3333B2"/>
                </a:solidFill>
                <a:latin typeface="Tahoma"/>
                <a:cs typeface="Tahoma"/>
              </a:defRPr>
            </a:lvl1pPr>
          </a:lstStyle>
          <a:p>
            <a:endParaRPr/>
          </a:p>
        </p:txBody>
      </p:sp>
      <p:sp>
        <p:nvSpPr>
          <p:cNvPr id="3" name="Holder 3"/>
          <p:cNvSpPr>
            <a:spLocks noGrp="1"/>
          </p:cNvSpPr>
          <p:nvPr>
            <p:ph sz="half" idx="2"/>
          </p:nvPr>
        </p:nvSpPr>
        <p:spPr>
          <a:xfrm>
            <a:off x="457201" y="1577340"/>
            <a:ext cx="397763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3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6477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89025" y="143724"/>
            <a:ext cx="6418433" cy="426912"/>
          </a:xfrm>
        </p:spPr>
        <p:txBody>
          <a:bodyPr lIns="0" tIns="0" rIns="0" bIns="0"/>
          <a:lstStyle>
            <a:lvl1pPr>
              <a:defRPr sz="2774"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06516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50442" y="627843"/>
            <a:ext cx="2214879" cy="314959"/>
          </a:xfrm>
          <a:prstGeom prst="rect">
            <a:avLst/>
          </a:prstGeom>
        </p:spPr>
        <p:txBody>
          <a:bodyPr wrap="square" lIns="0" tIns="0" rIns="0" bIns="0">
            <a:spAutoFit/>
          </a:bodyPr>
          <a:lstStyle>
            <a:lvl1pPr>
              <a:defRPr sz="1900" b="0" i="0">
                <a:solidFill>
                  <a:srgbClr val="6F2F9F"/>
                </a:solidFill>
                <a:latin typeface="Arial Black"/>
                <a:cs typeface="Arial Black"/>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139470"/>
            <a:ext cx="9068352" cy="6378922"/>
          </a:xfrm>
          <a:prstGeom prst="rect">
            <a:avLst/>
          </a:prstGeom>
        </p:spPr>
      </p:pic>
      <p:sp>
        <p:nvSpPr>
          <p:cNvPr id="17" name="bg object 17"/>
          <p:cNvSpPr/>
          <p:nvPr/>
        </p:nvSpPr>
        <p:spPr>
          <a:xfrm>
            <a:off x="6087437" y="6680596"/>
            <a:ext cx="85646" cy="60401"/>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8" name="bg object 18"/>
          <p:cNvSpPr/>
          <p:nvPr/>
        </p:nvSpPr>
        <p:spPr>
          <a:xfrm>
            <a:off x="5929517" y="6672745"/>
            <a:ext cx="50380" cy="75501"/>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9" name="bg object 19"/>
          <p:cNvSpPr/>
          <p:nvPr/>
        </p:nvSpPr>
        <p:spPr>
          <a:xfrm>
            <a:off x="6282185" y="6672745"/>
            <a:ext cx="50380" cy="75501"/>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20" name="bg object 20"/>
          <p:cNvSpPr/>
          <p:nvPr/>
        </p:nvSpPr>
        <p:spPr>
          <a:xfrm>
            <a:off x="6592293" y="6660160"/>
            <a:ext cx="127210" cy="100668"/>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1" name="bg object 21"/>
          <p:cNvSpPr/>
          <p:nvPr/>
        </p:nvSpPr>
        <p:spPr>
          <a:xfrm>
            <a:off x="6466999" y="6672743"/>
            <a:ext cx="403041"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2" name="bg object 22"/>
          <p:cNvSpPr/>
          <p:nvPr/>
        </p:nvSpPr>
        <p:spPr>
          <a:xfrm>
            <a:off x="7180812" y="66853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bg object 23"/>
          <p:cNvSpPr/>
          <p:nvPr/>
        </p:nvSpPr>
        <p:spPr>
          <a:xfrm>
            <a:off x="7004480" y="6672745"/>
            <a:ext cx="403041"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4" name="bg object 24"/>
          <p:cNvSpPr/>
          <p:nvPr/>
        </p:nvSpPr>
        <p:spPr>
          <a:xfrm>
            <a:off x="7155622" y="6660160"/>
            <a:ext cx="100760" cy="100668"/>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5" name="bg object 25"/>
          <p:cNvSpPr/>
          <p:nvPr/>
        </p:nvSpPr>
        <p:spPr>
          <a:xfrm>
            <a:off x="7693077" y="6660160"/>
            <a:ext cx="100760" cy="50334"/>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6" name="bg object 26"/>
          <p:cNvSpPr/>
          <p:nvPr/>
        </p:nvSpPr>
        <p:spPr>
          <a:xfrm>
            <a:off x="7541937" y="6672745"/>
            <a:ext cx="403041"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7" name="bg object 27"/>
          <p:cNvSpPr/>
          <p:nvPr/>
        </p:nvSpPr>
        <p:spPr>
          <a:xfrm>
            <a:off x="7693077" y="6735663"/>
            <a:ext cx="100760" cy="25167"/>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8" name="bg object 28"/>
          <p:cNvSpPr/>
          <p:nvPr/>
        </p:nvSpPr>
        <p:spPr>
          <a:xfrm>
            <a:off x="8230558" y="6660160"/>
            <a:ext cx="100760" cy="100668"/>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9" name="bg object 29"/>
          <p:cNvSpPr/>
          <p:nvPr/>
        </p:nvSpPr>
        <p:spPr>
          <a:xfrm>
            <a:off x="8828495" y="67205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30" name="bg object 30"/>
          <p:cNvSpPr/>
          <p:nvPr/>
        </p:nvSpPr>
        <p:spPr>
          <a:xfrm>
            <a:off x="8774815" y="6668059"/>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1" name="bg object 31"/>
          <p:cNvSpPr/>
          <p:nvPr/>
        </p:nvSpPr>
        <p:spPr>
          <a:xfrm>
            <a:off x="8586669" y="6660160"/>
            <a:ext cx="463496" cy="100668"/>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2" name="Holder 2"/>
          <p:cNvSpPr>
            <a:spLocks noGrp="1"/>
          </p:cNvSpPr>
          <p:nvPr>
            <p:ph type="title"/>
          </p:nvPr>
        </p:nvSpPr>
        <p:spPr>
          <a:xfrm>
            <a:off x="189025" y="143724"/>
            <a:ext cx="6418433"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836940" y="1826742"/>
            <a:ext cx="7665342" cy="169277"/>
          </a:xfrm>
          <a:prstGeom prst="rect">
            <a:avLst/>
          </a:prstGeom>
        </p:spPr>
        <p:txBody>
          <a:bodyPr wrap="square" lIns="0" tIns="0" rIns="0" bIns="0">
            <a:spAutoFit/>
          </a:bodyPr>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1"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a:xfrm>
            <a:off x="6583681"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504284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488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77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77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77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0" dirty="0"/>
              <a:t>Gradient</a:t>
            </a:r>
            <a:r>
              <a:rPr spc="-85" dirty="0"/>
              <a:t> </a:t>
            </a:r>
            <a:r>
              <a:rPr spc="-55" dirty="0"/>
              <a:t>Descent</a:t>
            </a:r>
          </a:p>
        </p:txBody>
      </p:sp>
      <p:grpSp>
        <p:nvGrpSpPr>
          <p:cNvPr id="3" name="object 3"/>
          <p:cNvGrpSpPr/>
          <p:nvPr/>
        </p:nvGrpSpPr>
        <p:grpSpPr>
          <a:xfrm>
            <a:off x="684276" y="1484375"/>
            <a:ext cx="7487920" cy="5184775"/>
            <a:chOff x="684276" y="1484375"/>
            <a:chExt cx="7487920" cy="5184775"/>
          </a:xfrm>
        </p:grpSpPr>
        <p:pic>
          <p:nvPicPr>
            <p:cNvPr id="4" name="object 4"/>
            <p:cNvPicPr/>
            <p:nvPr/>
          </p:nvPicPr>
          <p:blipFill>
            <a:blip r:embed="rId2" cstate="print"/>
            <a:stretch>
              <a:fillRect/>
            </a:stretch>
          </p:blipFill>
          <p:spPr>
            <a:xfrm>
              <a:off x="4999661" y="4330953"/>
              <a:ext cx="177493" cy="168020"/>
            </a:xfrm>
            <a:prstGeom prst="rect">
              <a:avLst/>
            </a:prstGeom>
          </p:spPr>
        </p:pic>
        <p:pic>
          <p:nvPicPr>
            <p:cNvPr id="5" name="object 5"/>
            <p:cNvPicPr/>
            <p:nvPr/>
          </p:nvPicPr>
          <p:blipFill>
            <a:blip r:embed="rId3" cstate="print"/>
            <a:stretch>
              <a:fillRect/>
            </a:stretch>
          </p:blipFill>
          <p:spPr>
            <a:xfrm>
              <a:off x="4027423" y="2570098"/>
              <a:ext cx="145796" cy="117221"/>
            </a:xfrm>
            <a:prstGeom prst="rect">
              <a:avLst/>
            </a:prstGeom>
          </p:spPr>
        </p:pic>
        <p:pic>
          <p:nvPicPr>
            <p:cNvPr id="6" name="object 6"/>
            <p:cNvPicPr/>
            <p:nvPr/>
          </p:nvPicPr>
          <p:blipFill>
            <a:blip r:embed="rId4" cstate="print"/>
            <a:stretch>
              <a:fillRect/>
            </a:stretch>
          </p:blipFill>
          <p:spPr>
            <a:xfrm>
              <a:off x="684276" y="1484375"/>
              <a:ext cx="7487411" cy="5184648"/>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777" y="284811"/>
            <a:ext cx="12719097" cy="461219"/>
          </a:xfrm>
          <a:prstGeom prst="rect">
            <a:avLst/>
          </a:prstGeom>
        </p:spPr>
        <p:txBody>
          <a:bodyPr vert="horz" wrap="square" lIns="0" tIns="33975" rIns="0" bIns="0" rtlCol="0">
            <a:spAutoFit/>
          </a:bodyPr>
          <a:lstStyle/>
          <a:p>
            <a:pPr marL="25168">
              <a:spcBef>
                <a:spcPts val="268"/>
              </a:spcBef>
            </a:pPr>
            <a:r>
              <a:rPr spc="-89" dirty="0"/>
              <a:t>Agenda</a:t>
            </a:r>
          </a:p>
        </p:txBody>
      </p:sp>
      <p:sp>
        <p:nvSpPr>
          <p:cNvPr id="3" name="object 3"/>
          <p:cNvSpPr txBox="1"/>
          <p:nvPr/>
        </p:nvSpPr>
        <p:spPr>
          <a:xfrm>
            <a:off x="642077" y="1999033"/>
            <a:ext cx="7702352" cy="1967462"/>
          </a:xfrm>
          <a:prstGeom prst="rect">
            <a:avLst/>
          </a:prstGeom>
        </p:spPr>
        <p:txBody>
          <a:bodyPr vert="horz" wrap="square" lIns="0" tIns="109474" rIns="0" bIns="0" rtlCol="0">
            <a:spAutoFit/>
          </a:bodyPr>
          <a:lstStyle/>
          <a:p>
            <a:pPr marL="624156" marR="0" lvl="0" indent="-351088" defTabSz="1812066" eaLnBrk="1" fontAlgn="auto" latinLnBrk="0" hangingPunct="1">
              <a:lnSpc>
                <a:spcPct val="100000"/>
              </a:lnSpc>
              <a:spcBef>
                <a:spcPts val="664"/>
              </a:spcBef>
              <a:spcAft>
                <a:spcPts val="0"/>
              </a:spcAft>
              <a:buClr>
                <a:srgbClr val="3333B2"/>
              </a:buClr>
              <a:buSzTx/>
              <a:buFont typeface="Lucida Sans Unicode"/>
              <a:buChar char="►"/>
              <a:tabLst>
                <a:tab pos="624156" algn="l"/>
              </a:tabLst>
              <a:defRPr/>
            </a:pPr>
            <a:r>
              <a:rPr kumimoji="0" lang="en-IN" sz="2180" b="0" i="0" u="none" strike="noStrike" kern="0" cap="none" spc="-20" normalizeH="0" baseline="0" noProof="0" dirty="0">
                <a:ln>
                  <a:noFill/>
                </a:ln>
                <a:solidFill>
                  <a:sysClr val="windowText" lastClr="000000"/>
                </a:solidFill>
                <a:effectLst/>
                <a:uLnTx/>
                <a:uFillTx/>
                <a:latin typeface="Tahoma"/>
                <a:cs typeface="Tahoma"/>
              </a:rPr>
              <a:t>Last class we set the SVM Primal problem</a:t>
            </a:r>
          </a:p>
          <a:p>
            <a:pPr marL="624156" marR="0" lvl="0" indent="-351088" defTabSz="1812066" eaLnBrk="1" fontAlgn="auto" latinLnBrk="0" hangingPunct="1">
              <a:lnSpc>
                <a:spcPct val="100000"/>
              </a:lnSpc>
              <a:spcBef>
                <a:spcPts val="664"/>
              </a:spcBef>
              <a:spcAft>
                <a:spcPts val="0"/>
              </a:spcAft>
              <a:buClr>
                <a:srgbClr val="3333B2"/>
              </a:buClr>
              <a:buSzTx/>
              <a:buFont typeface="Lucida Sans Unicode"/>
              <a:buChar char="►"/>
              <a:tabLst>
                <a:tab pos="624156" algn="l"/>
              </a:tabLst>
              <a:defRPr/>
            </a:pPr>
            <a:r>
              <a:rPr kumimoji="0" lang="en-IN" sz="2180" b="0" i="0" u="none" strike="noStrike" kern="0" cap="none" spc="-20" normalizeH="0" baseline="0" noProof="0" dirty="0">
                <a:ln>
                  <a:noFill/>
                </a:ln>
                <a:solidFill>
                  <a:sysClr val="windowText" lastClr="000000"/>
                </a:solidFill>
                <a:effectLst/>
                <a:uLnTx/>
                <a:uFillTx/>
                <a:latin typeface="Tahoma"/>
                <a:cs typeface="Tahoma"/>
              </a:rPr>
              <a:t>This class we turn our attention to how to solve this problem</a:t>
            </a:r>
          </a:p>
          <a:p>
            <a:pPr marL="624156" marR="0" lvl="0" indent="-351088" defTabSz="1812066" eaLnBrk="1" fontAlgn="auto" latinLnBrk="0" hangingPunct="1">
              <a:lnSpc>
                <a:spcPct val="100000"/>
              </a:lnSpc>
              <a:spcBef>
                <a:spcPts val="664"/>
              </a:spcBef>
              <a:spcAft>
                <a:spcPts val="0"/>
              </a:spcAft>
              <a:buClr>
                <a:srgbClr val="3333B2"/>
              </a:buClr>
              <a:buSzTx/>
              <a:buFont typeface="Lucida Sans Unicode"/>
              <a:buChar char="►"/>
              <a:tabLst>
                <a:tab pos="624156" algn="l"/>
              </a:tabLst>
              <a:defRPr/>
            </a:pPr>
            <a:r>
              <a:rPr kumimoji="0" lang="en-IN" sz="2180" b="0" i="0" u="none" strike="noStrike" kern="0" cap="none" spc="-20" normalizeH="0" baseline="0" noProof="0" dirty="0">
                <a:ln>
                  <a:noFill/>
                </a:ln>
                <a:solidFill>
                  <a:sysClr val="windowText" lastClr="000000"/>
                </a:solidFill>
                <a:effectLst/>
                <a:uLnTx/>
                <a:uFillTx/>
                <a:latin typeface="Tahoma"/>
                <a:cs typeface="Tahoma"/>
              </a:rPr>
              <a:t>Also we will study what is soft SVM and how to solve this </a:t>
            </a:r>
            <a:r>
              <a:rPr kumimoji="0" lang="en-IN" sz="2180" b="0" i="0" u="none" strike="noStrike" kern="0" cap="none" spc="-20" normalizeH="0" baseline="0" noProof="0" dirty="0" err="1">
                <a:ln>
                  <a:noFill/>
                </a:ln>
                <a:solidFill>
                  <a:sysClr val="windowText" lastClr="000000"/>
                </a:solidFill>
                <a:effectLst/>
                <a:uLnTx/>
                <a:uFillTx/>
                <a:latin typeface="Tahoma"/>
                <a:cs typeface="Tahoma"/>
              </a:rPr>
              <a:t>probelm</a:t>
            </a:r>
            <a:endParaRPr kumimoji="0" lang="en-IN" sz="2180" b="0" i="0" u="none" strike="noStrike" kern="0" cap="none" spc="-20" normalizeH="0" baseline="0" noProof="0" dirty="0">
              <a:ln>
                <a:noFill/>
              </a:ln>
              <a:solidFill>
                <a:sysClr val="windowText" lastClr="000000"/>
              </a:solidFill>
              <a:effectLst/>
              <a:uLnTx/>
              <a:uFillTx/>
              <a:latin typeface="Tahoma"/>
              <a:cs typeface="Tahoma"/>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77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5CA1ABA-FBB6-A31E-147C-DDBB970254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2C057A-1DC9-730D-3F37-5D80C87F5733}"/>
              </a:ext>
            </a:extLst>
          </p:cNvPr>
          <p:cNvSpPr txBox="1"/>
          <p:nvPr/>
        </p:nvSpPr>
        <p:spPr>
          <a:xfrm>
            <a:off x="685800" y="838200"/>
            <a:ext cx="7772400" cy="2031325"/>
          </a:xfrm>
          <a:prstGeom prst="rect">
            <a:avLst/>
          </a:prstGeom>
          <a:noFill/>
        </p:spPr>
        <p:txBody>
          <a:bodyPr wrap="square">
            <a:spAutoFit/>
          </a:bodyPr>
          <a:lstStyle/>
          <a:p>
            <a:r>
              <a:rPr lang="en-US" dirty="0"/>
              <a:t>Given a set of 2D points {(1, 2), (2, 3), (3, 1), (4, 4) formulate the optimization problem for Support Vector Machine (SVM) algorithm with a soft margin, where the regularization parameter C = 0.5 and the kernel is linear. Assume that the points (1, 2) and (3, 1) belong to one class, and the points (2, 3) and (4, 4) belong to another class.</a:t>
            </a:r>
          </a:p>
          <a:p>
            <a:endParaRPr lang="en-US" dirty="0"/>
          </a:p>
          <a:p>
            <a:r>
              <a:rPr lang="en-US" dirty="0"/>
              <a:t>First we formulate the optimization problem.</a:t>
            </a:r>
          </a:p>
        </p:txBody>
      </p:sp>
    </p:spTree>
    <p:extLst>
      <p:ext uri="{BB962C8B-B14F-4D97-AF65-F5344CB8AC3E}">
        <p14:creationId xmlns:p14="http://schemas.microsoft.com/office/powerpoint/2010/main" val="1634701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800DC9-C65E-8318-DEAF-C01C0B897191}"/>
              </a:ext>
            </a:extLst>
          </p:cNvPr>
          <p:cNvSpPr txBox="1"/>
          <p:nvPr/>
        </p:nvSpPr>
        <p:spPr>
          <a:xfrm>
            <a:off x="304800" y="1828800"/>
            <a:ext cx="8001000" cy="3970318"/>
          </a:xfrm>
          <a:prstGeom prst="rect">
            <a:avLst/>
          </a:prstGeom>
          <a:noFill/>
        </p:spPr>
        <p:txBody>
          <a:bodyPr wrap="square">
            <a:spAutoFit/>
          </a:bodyPr>
          <a:lstStyle/>
          <a:p>
            <a:r>
              <a:rPr lang="en-US" dirty="0"/>
              <a:t>To calculate the optimal hyperplane using the Support Vector Machine (SVM) algorithm, we first need to understand that the goal is to find the weights (w) and bias (b) that maximize the margin between the two classes, given the regularization parameter C = 0.5 and a linear kernel.</a:t>
            </a:r>
          </a:p>
          <a:p>
            <a:endParaRPr lang="en-US" dirty="0"/>
          </a:p>
          <a:p>
            <a:r>
              <a:rPr lang="en-US" dirty="0"/>
              <a:t>The points (1, 2) and (3, 1) belong to one class, which we can denote as class A with label y = -1, and the points (2, 3) and (4, 4) belong to another class, denoted as class B with label y = 1.</a:t>
            </a:r>
          </a:p>
          <a:p>
            <a:endParaRPr lang="en-US" dirty="0"/>
          </a:p>
          <a:p>
            <a:r>
              <a:rPr lang="en-US" dirty="0"/>
              <a:t>Formulation</a:t>
            </a:r>
          </a:p>
          <a:p>
            <a:r>
              <a:rPr lang="en-US" dirty="0"/>
              <a:t>Given the linear kernel, the decision boundary (hyperplane) can be represented as </a:t>
            </a:r>
            <a:r>
              <a:rPr lang="en-US" dirty="0" err="1"/>
              <a:t>w</a:t>
            </a:r>
            <a:r>
              <a:rPr lang="en-US" baseline="30000" dirty="0" err="1"/>
              <a:t>T</a:t>
            </a:r>
            <a:r>
              <a:rPr lang="en-US" dirty="0"/>
              <a:t> x + b = 0, where w is the weight vector, x is the input vector, and b is the bias. For a 2D space, w = [w</a:t>
            </a:r>
            <a:r>
              <a:rPr lang="en-US" baseline="-25000" dirty="0"/>
              <a:t>1</a:t>
            </a:r>
            <a:r>
              <a:rPr lang="en-US" dirty="0"/>
              <a:t>, w</a:t>
            </a:r>
            <a:r>
              <a:rPr lang="en-US" baseline="-25000" dirty="0"/>
              <a:t>2</a:t>
            </a:r>
            <a:r>
              <a:rPr lang="en-US" dirty="0"/>
              <a:t>], x = [x</a:t>
            </a:r>
            <a:r>
              <a:rPr lang="en-US" baseline="-25000" dirty="0"/>
              <a:t>1</a:t>
            </a:r>
            <a:r>
              <a:rPr lang="en-US" dirty="0"/>
              <a:t>, x</a:t>
            </a:r>
            <a:r>
              <a:rPr lang="en-US" baseline="-25000" dirty="0"/>
              <a:t>2</a:t>
            </a:r>
            <a:r>
              <a:rPr lang="en-US" dirty="0"/>
              <a:t>], and the equation becomes w</a:t>
            </a:r>
            <a:r>
              <a:rPr lang="en-US" baseline="-25000" dirty="0"/>
              <a:t>1</a:t>
            </a:r>
            <a:r>
              <a:rPr lang="en-US" dirty="0"/>
              <a:t> x</a:t>
            </a:r>
            <a:r>
              <a:rPr lang="en-US" baseline="-25000" dirty="0"/>
              <a:t>1</a:t>
            </a:r>
            <a:r>
              <a:rPr lang="en-US" dirty="0"/>
              <a:t> + w</a:t>
            </a:r>
            <a:r>
              <a:rPr lang="en-US" baseline="-25000" dirty="0"/>
              <a:t>2</a:t>
            </a:r>
            <a:r>
              <a:rPr lang="en-US" dirty="0"/>
              <a:t>x</a:t>
            </a:r>
            <a:r>
              <a:rPr lang="en-US" baseline="-25000" dirty="0"/>
              <a:t>2</a:t>
            </a:r>
            <a:r>
              <a:rPr lang="en-US" dirty="0"/>
              <a:t> + b = 0.</a:t>
            </a:r>
            <a:endParaRPr lang="en-IN" dirty="0"/>
          </a:p>
        </p:txBody>
      </p:sp>
    </p:spTree>
    <p:extLst>
      <p:ext uri="{BB962C8B-B14F-4D97-AF65-F5344CB8AC3E}">
        <p14:creationId xmlns:p14="http://schemas.microsoft.com/office/powerpoint/2010/main" val="909464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CC2BF-2291-3FA0-3454-CB63FFF8036A}"/>
              </a:ext>
            </a:extLst>
          </p:cNvPr>
          <p:cNvSpPr txBox="1"/>
          <p:nvPr/>
        </p:nvSpPr>
        <p:spPr>
          <a:xfrm>
            <a:off x="914400" y="199804"/>
            <a:ext cx="7696200" cy="5632311"/>
          </a:xfrm>
          <a:prstGeom prst="rect">
            <a:avLst/>
          </a:prstGeom>
          <a:noFill/>
        </p:spPr>
        <p:txBody>
          <a:bodyPr wrap="square">
            <a:spAutoFit/>
          </a:bodyPr>
          <a:lstStyle/>
          <a:p>
            <a:r>
              <a:rPr lang="en-US" dirty="0"/>
              <a:t>Solution</a:t>
            </a:r>
          </a:p>
          <a:p>
            <a:r>
              <a:rPr lang="en-US" dirty="0"/>
              <a:t>We need to solve the optimization problem that maximizes the margin, which is formulated as:</a:t>
            </a:r>
          </a:p>
          <a:p>
            <a:endParaRPr lang="en-US" dirty="0"/>
          </a:p>
          <a:p>
            <a:r>
              <a:rPr lang="en-US" dirty="0"/>
              <a:t>Minimize: (1/2) * </a:t>
            </a:r>
            <a:r>
              <a:rPr lang="en-US" dirty="0" err="1"/>
              <a:t>w</a:t>
            </a:r>
            <a:r>
              <a:rPr lang="en-US" baseline="30000" dirty="0" err="1"/>
              <a:t>T</a:t>
            </a:r>
            <a:r>
              <a:rPr lang="en-US" dirty="0"/>
              <a:t> * w + C * </a:t>
            </a:r>
            <a:r>
              <a:rPr lang="en-US" dirty="0" err="1"/>
              <a:t>Σξ</a:t>
            </a:r>
            <a:r>
              <a:rPr lang="en-US" baseline="-25000" dirty="0" err="1"/>
              <a:t>i</a:t>
            </a:r>
            <a:r>
              <a:rPr lang="en-US" dirty="0"/>
              <a:t> </a:t>
            </a:r>
          </a:p>
          <a:p>
            <a:r>
              <a:rPr lang="en-US" dirty="0"/>
              <a:t>Subject to:</a:t>
            </a:r>
          </a:p>
          <a:p>
            <a:r>
              <a:rPr lang="en-US" dirty="0"/>
              <a:t> </a:t>
            </a:r>
            <a:r>
              <a:rPr lang="en-US" dirty="0" err="1"/>
              <a:t>y</a:t>
            </a:r>
            <a:r>
              <a:rPr lang="en-US" baseline="-25000" dirty="0" err="1"/>
              <a:t>i</a:t>
            </a:r>
            <a:r>
              <a:rPr lang="en-US" dirty="0"/>
              <a:t> (</a:t>
            </a:r>
            <a:r>
              <a:rPr lang="en-US" dirty="0" err="1"/>
              <a:t>w^T</a:t>
            </a:r>
            <a:r>
              <a:rPr lang="en-US" dirty="0"/>
              <a:t> * x</a:t>
            </a:r>
            <a:r>
              <a:rPr lang="en-US" baseline="-25000" dirty="0"/>
              <a:t>i </a:t>
            </a:r>
            <a:r>
              <a:rPr lang="en-US" dirty="0"/>
              <a:t>+ b) ≥ 1 – ξ</a:t>
            </a:r>
            <a:r>
              <a:rPr lang="en-US" baseline="-25000" dirty="0"/>
              <a:t>i</a:t>
            </a:r>
            <a:r>
              <a:rPr lang="en-US" dirty="0"/>
              <a:t> </a:t>
            </a:r>
          </a:p>
          <a:p>
            <a:endParaRPr lang="en-US" dirty="0"/>
          </a:p>
          <a:p>
            <a:r>
              <a:rPr lang="en-US" dirty="0"/>
              <a:t>where ξ</a:t>
            </a:r>
            <a:r>
              <a:rPr lang="en-US" baseline="-25000" dirty="0"/>
              <a:t>i</a:t>
            </a:r>
            <a:r>
              <a:rPr lang="en-US" dirty="0"/>
              <a:t> are slack variables introduced for the soft margin, and the sum is over all training examples.</a:t>
            </a:r>
          </a:p>
          <a:p>
            <a:endParaRPr lang="en-US" dirty="0"/>
          </a:p>
          <a:p>
            <a:r>
              <a:rPr lang="en-US" dirty="0"/>
              <a:t>Calculation</a:t>
            </a:r>
          </a:p>
          <a:p>
            <a:r>
              <a:rPr lang="en-US" dirty="0"/>
              <a:t>Let's assign the labels and calculate:</a:t>
            </a:r>
          </a:p>
          <a:p>
            <a:endParaRPr lang="en-US" dirty="0"/>
          </a:p>
          <a:p>
            <a:r>
              <a:rPr lang="en-US" dirty="0"/>
              <a:t>For (1, 2), y = -1</a:t>
            </a:r>
          </a:p>
          <a:p>
            <a:r>
              <a:rPr lang="en-US" dirty="0"/>
              <a:t>For (2, 3), y = 1</a:t>
            </a:r>
          </a:p>
          <a:p>
            <a:r>
              <a:rPr lang="en-US" dirty="0"/>
              <a:t>For (3, 1), y = -1</a:t>
            </a:r>
          </a:p>
          <a:p>
            <a:r>
              <a:rPr lang="en-US" dirty="0"/>
              <a:t>For (4, 4), y = 1</a:t>
            </a:r>
          </a:p>
          <a:p>
            <a:r>
              <a:rPr lang="en-US" dirty="0"/>
              <a:t>Using a linear kernel and considering the soft margin, we aim to find w and b that satisfy the constraints with minimal violation (ξ</a:t>
            </a:r>
            <a:r>
              <a:rPr lang="en-US" baseline="-25000" dirty="0"/>
              <a:t>i</a:t>
            </a:r>
            <a:r>
              <a:rPr lang="en-US" dirty="0"/>
              <a:t>).</a:t>
            </a:r>
            <a:endParaRPr lang="en-IN" dirty="0"/>
          </a:p>
        </p:txBody>
      </p:sp>
    </p:spTree>
    <p:extLst>
      <p:ext uri="{BB962C8B-B14F-4D97-AF65-F5344CB8AC3E}">
        <p14:creationId xmlns:p14="http://schemas.microsoft.com/office/powerpoint/2010/main" val="36484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7E138-85FD-5EED-5155-190E89094771}"/>
              </a:ext>
            </a:extLst>
          </p:cNvPr>
          <p:cNvPicPr>
            <a:picLocks noChangeAspect="1"/>
          </p:cNvPicPr>
          <p:nvPr/>
        </p:nvPicPr>
        <p:blipFill>
          <a:blip r:embed="rId2">
            <a:duotone>
              <a:prstClr val="black"/>
              <a:schemeClr val="bg2">
                <a:tint val="45000"/>
                <a:satMod val="400000"/>
              </a:schemeClr>
            </a:duotone>
          </a:blip>
          <a:stretch>
            <a:fillRect/>
          </a:stretch>
        </p:blipFill>
        <p:spPr bwMode="invGray">
          <a:xfrm>
            <a:off x="838200" y="228600"/>
            <a:ext cx="8027896" cy="4343400"/>
          </a:xfrm>
          <a:prstGeom prst="rect">
            <a:avLst/>
          </a:prstGeom>
          <a:noFill/>
        </p:spPr>
      </p:pic>
      <p:sp>
        <p:nvSpPr>
          <p:cNvPr id="4" name="TextBox 3">
            <a:extLst>
              <a:ext uri="{FF2B5EF4-FFF2-40B4-BE49-F238E27FC236}">
                <a16:creationId xmlns:a16="http://schemas.microsoft.com/office/drawing/2014/main" id="{BB037727-1F59-1968-E058-DE2A4775A2FC}"/>
              </a:ext>
            </a:extLst>
          </p:cNvPr>
          <p:cNvSpPr txBox="1"/>
          <p:nvPr/>
        </p:nvSpPr>
        <p:spPr>
          <a:xfrm>
            <a:off x="990600" y="5181600"/>
            <a:ext cx="7696200" cy="1200329"/>
          </a:xfrm>
          <a:prstGeom prst="rect">
            <a:avLst/>
          </a:prstGeom>
          <a:noFill/>
        </p:spPr>
        <p:txBody>
          <a:bodyPr wrap="square" rtlCol="0">
            <a:spAutoFit/>
          </a:bodyPr>
          <a:lstStyle/>
          <a:p>
            <a:r>
              <a:rPr lang="en-IN" dirty="0"/>
              <a:t>Solving this problem is little tedious. </a:t>
            </a:r>
          </a:p>
          <a:p>
            <a:r>
              <a:rPr lang="en-IN" dirty="0"/>
              <a:t>You can run  python code to solve this problem.</a:t>
            </a:r>
          </a:p>
          <a:p>
            <a:r>
              <a:rPr lang="en-IN" dirty="0"/>
              <a:t>For  your reference the python code and the </a:t>
            </a:r>
            <a:r>
              <a:rPr lang="en-IN" dirty="0" err="1"/>
              <a:t>ouputs</a:t>
            </a:r>
            <a:r>
              <a:rPr lang="en-IN" dirty="0"/>
              <a:t> are given in the following slides. </a:t>
            </a:r>
          </a:p>
        </p:txBody>
      </p:sp>
    </p:spTree>
    <p:extLst>
      <p:ext uri="{BB962C8B-B14F-4D97-AF65-F5344CB8AC3E}">
        <p14:creationId xmlns:p14="http://schemas.microsoft.com/office/powerpoint/2010/main" val="1394863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B518B-7F12-4F2E-DCB7-9A19829E2944}"/>
              </a:ext>
            </a:extLst>
          </p:cNvPr>
          <p:cNvPicPr>
            <a:picLocks noChangeAspect="1"/>
          </p:cNvPicPr>
          <p:nvPr/>
        </p:nvPicPr>
        <p:blipFill>
          <a:blip r:embed="rId2"/>
          <a:stretch>
            <a:fillRect/>
          </a:stretch>
        </p:blipFill>
        <p:spPr>
          <a:xfrm>
            <a:off x="1142521" y="118600"/>
            <a:ext cx="6858957" cy="6620799"/>
          </a:xfrm>
          <a:prstGeom prst="rect">
            <a:avLst/>
          </a:prstGeom>
        </p:spPr>
      </p:pic>
    </p:spTree>
    <p:extLst>
      <p:ext uri="{BB962C8B-B14F-4D97-AF65-F5344CB8AC3E}">
        <p14:creationId xmlns:p14="http://schemas.microsoft.com/office/powerpoint/2010/main" val="3445792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142"/>
            <a:ext cx="9143999" cy="68031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75E3588147654284604D4E812B6D70" ma:contentTypeVersion="32" ma:contentTypeDescription="Create a new document." ma:contentTypeScope="" ma:versionID="62c7be92337541b430aa89ae92170225">
  <xsd:schema xmlns:xsd="http://www.w3.org/2001/XMLSchema" xmlns:xs="http://www.w3.org/2001/XMLSchema" xmlns:p="http://schemas.microsoft.com/office/2006/metadata/properties" xmlns:ns2="0a2451e9-b2b7-43a3-aada-52e3e0c35c47" xmlns:ns3="7007aa70-762f-4b31-aded-bfa7aca65826" targetNamespace="http://schemas.microsoft.com/office/2006/metadata/properties" ma:root="true" ma:fieldsID="6bf9aa7f290f016ad30c1f432a629028" ns2:_="" ns3:_="">
    <xsd:import namespace="0a2451e9-b2b7-43a3-aada-52e3e0c35c47"/>
    <xsd:import namespace="7007aa70-762f-4b31-aded-bfa7aca65826"/>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2451e9-b2b7-43a3-aada-52e3e0c35c47"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lcf76f155ced4ddcb4097134ff3c332f" ma:index="34"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36" nillable="true" ma:displayName="Extracted Text" ma:internalName="MediaServiceOCR" ma:readOnly="true">
      <xsd:simpleType>
        <xsd:restriction base="dms:Note">
          <xsd:maxLength value="255"/>
        </xsd:restriction>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element name="MediaLengthInSeconds" ma:index="3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07aa70-762f-4b31-aded-bfa7aca65826" elementFormDefault="qualified">
    <xsd:import namespace="http://schemas.microsoft.com/office/2006/documentManagement/types"/>
    <xsd:import namespace="http://schemas.microsoft.com/office/infopath/2007/PartnerControls"/>
    <xsd:element name="TaxCatchAll" ma:index="35" nillable="true" ma:displayName="Taxonomy Catch All Column" ma:hidden="true" ma:list="{61294dec-a7db-4640-b18d-273187c9ed97}" ma:internalName="TaxCatchAll" ma:showField="CatchAllData" ma:web="7007aa70-762f-4b31-aded-bfa7aca658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pVersion xmlns="0a2451e9-b2b7-43a3-aada-52e3e0c35c47" xsi:nil="true"/>
    <Invited_Teachers xmlns="0a2451e9-b2b7-43a3-aada-52e3e0c35c47" xsi:nil="true"/>
    <FolderType xmlns="0a2451e9-b2b7-43a3-aada-52e3e0c35c47" xsi:nil="true"/>
    <Teachers xmlns="0a2451e9-b2b7-43a3-aada-52e3e0c35c47">
      <UserInfo>
        <DisplayName/>
        <AccountId xsi:nil="true"/>
        <AccountType/>
      </UserInfo>
    </Teachers>
    <Student_Groups xmlns="0a2451e9-b2b7-43a3-aada-52e3e0c35c47">
      <UserInfo>
        <DisplayName/>
        <AccountId xsi:nil="true"/>
        <AccountType/>
      </UserInfo>
    </Student_Groups>
    <Teams_Channel_Section_Location xmlns="0a2451e9-b2b7-43a3-aada-52e3e0c35c47" xsi:nil="true"/>
    <NotebookType xmlns="0a2451e9-b2b7-43a3-aada-52e3e0c35c47" xsi:nil="true"/>
    <Students xmlns="0a2451e9-b2b7-43a3-aada-52e3e0c35c47">
      <UserInfo>
        <DisplayName/>
        <AccountId xsi:nil="true"/>
        <AccountType/>
      </UserInfo>
    </Students>
    <Math_Settings xmlns="0a2451e9-b2b7-43a3-aada-52e3e0c35c47" xsi:nil="true"/>
    <DefaultSectionNames xmlns="0a2451e9-b2b7-43a3-aada-52e3e0c35c47" xsi:nil="true"/>
    <TeamsChannelId xmlns="0a2451e9-b2b7-43a3-aada-52e3e0c35c47" xsi:nil="true"/>
    <Invited_Students xmlns="0a2451e9-b2b7-43a3-aada-52e3e0c35c47" xsi:nil="true"/>
    <IsNotebookLocked xmlns="0a2451e9-b2b7-43a3-aada-52e3e0c35c47" xsi:nil="true"/>
    <Owner xmlns="0a2451e9-b2b7-43a3-aada-52e3e0c35c47">
      <UserInfo>
        <DisplayName/>
        <AccountId xsi:nil="true"/>
        <AccountType/>
      </UserInfo>
    </Owner>
    <Has_Teacher_Only_SectionGroup xmlns="0a2451e9-b2b7-43a3-aada-52e3e0c35c47" xsi:nil="true"/>
    <Is_Collaboration_Space_Locked xmlns="0a2451e9-b2b7-43a3-aada-52e3e0c35c47" xsi:nil="true"/>
    <Templates xmlns="0a2451e9-b2b7-43a3-aada-52e3e0c35c47" xsi:nil="true"/>
    <LMS_Mappings xmlns="0a2451e9-b2b7-43a3-aada-52e3e0c35c47" xsi:nil="true"/>
    <CultureName xmlns="0a2451e9-b2b7-43a3-aada-52e3e0c35c47" xsi:nil="true"/>
    <Distribution_Groups xmlns="0a2451e9-b2b7-43a3-aada-52e3e0c35c47" xsi:nil="true"/>
    <Self_Registration_Enabled xmlns="0a2451e9-b2b7-43a3-aada-52e3e0c35c47" xsi:nil="true"/>
    <lcf76f155ced4ddcb4097134ff3c332f xmlns="0a2451e9-b2b7-43a3-aada-52e3e0c35c47">
      <Terms xmlns="http://schemas.microsoft.com/office/infopath/2007/PartnerControls"/>
    </lcf76f155ced4ddcb4097134ff3c332f>
    <TaxCatchAll xmlns="7007aa70-762f-4b31-aded-bfa7aca65826" xsi:nil="true"/>
  </documentManagement>
</p:properties>
</file>

<file path=customXml/itemProps1.xml><?xml version="1.0" encoding="utf-8"?>
<ds:datastoreItem xmlns:ds="http://schemas.openxmlformats.org/officeDocument/2006/customXml" ds:itemID="{CA151FD1-FF82-4D03-AE9B-9AC7038FAC5C}"/>
</file>

<file path=customXml/itemProps2.xml><?xml version="1.0" encoding="utf-8"?>
<ds:datastoreItem xmlns:ds="http://schemas.openxmlformats.org/officeDocument/2006/customXml" ds:itemID="{C0457455-6090-4CC1-9DA6-AFE693DCA40D}"/>
</file>

<file path=customXml/itemProps3.xml><?xml version="1.0" encoding="utf-8"?>
<ds:datastoreItem xmlns:ds="http://schemas.openxmlformats.org/officeDocument/2006/customXml" ds:itemID="{4492A87A-D4F7-4D3D-8440-CDED16CD03C8}"/>
</file>

<file path=docProps/app.xml><?xml version="1.0" encoding="utf-8"?>
<Properties xmlns="http://schemas.openxmlformats.org/officeDocument/2006/extended-properties" xmlns:vt="http://schemas.openxmlformats.org/officeDocument/2006/docPropsVTypes">
  <Template/>
  <TotalTime>106</TotalTime>
  <Words>506</Words>
  <Application>Microsoft Office PowerPoint</Application>
  <PresentationFormat>On-screen Show (4:3)</PresentationFormat>
  <Paragraphs>34</Paragraphs>
  <Slides>27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 Black</vt:lpstr>
      <vt:lpstr>Calibri</vt:lpstr>
      <vt:lpstr>Lucida Sans Unicode</vt:lpstr>
      <vt:lpstr>Tahoma</vt:lpstr>
      <vt:lpstr>Office Theme</vt:lpstr>
      <vt:lpstr>1_Office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creator>Unknown Creator</dc:creator>
  <cp:lastModifiedBy>Michael Alphonse</cp:lastModifiedBy>
  <cp:revision>5</cp:revision>
  <dcterms:created xsi:type="dcterms:W3CDTF">2025-08-14T06:51:40Z</dcterms:created>
  <dcterms:modified xsi:type="dcterms:W3CDTF">2025-08-21T11:15:11Z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2024-03-23T00:00:00Z</vt:filetime>
  </property>
  <property fmtid="{D5CDD505-2E9C-101B-9397-08002B2CF9AE}" pid="3" name="Creator">
    <vt:lpwstr>Microsoft® PowerPoint® for Microsoft 365</vt:lpwstr>
  </property>
  <property fmtid="{D5CDD505-2E9C-101B-9397-08002B2CF9AE}" pid="4" name="LastSaved">
    <vt:filetime>2025-08-14T00:00:00Z</vt:filetime>
  </property>
  <property fmtid="{D5CDD505-2E9C-101B-9397-08002B2CF9AE}" pid="5" name="Producer">
    <vt:lpwstr>Microsoft® PowerPoint® for Microsoft 365</vt:lpwstr>
  </property>
  <property fmtid="{D5CDD505-2E9C-101B-9397-08002B2CF9AE}" pid="6" name="ContentTypeId">
    <vt:lpwstr>0x0101000A75E3588147654284604D4E812B6D70</vt:lpwstr>
  </property>
</Properties>
</file>